
<file path=[Content_Types].xml><?xml version="1.0" encoding="utf-8"?>
<Types xmlns="http://schemas.openxmlformats.org/package/2006/content-types">
  <Default Extension="bmp" ContentType="image/bmp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02" r:id="rId3"/>
    <p:sldId id="296" r:id="rId4"/>
    <p:sldId id="297" r:id="rId5"/>
    <p:sldId id="301" r:id="rId6"/>
    <p:sldId id="257" r:id="rId7"/>
  </p:sldIdLst>
  <p:sldSz cx="10080625" cy="5670550"/>
  <p:notesSz cx="7772400" cy="10058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" roundtripDataSignature="AMtx7mhPKou5CnuUmLhbv/kUL3YRVqvr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F2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0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95650" y="754375"/>
            <a:ext cx="518185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E9D9676-2CDE-B035-7E7F-DB1C50F2E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EC58794B-C5D8-4DF3-72BC-EC6845BD0B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1E08909-5D48-6A23-004F-170A9B5A79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4752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14747D5C-9B03-3E3C-33CC-D65E2B2B3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671289F-FCB4-8DAB-1640-2A60222A1A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104CBA7-11EE-72BA-F66B-02F00D13D2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0437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D039710-B434-233F-4548-0825AA7FA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A3320A7-036D-D12E-BCCC-E03616804F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39F11CA-8AF6-DE4C-6169-2B1E0A2363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0953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4B6FD44-90FD-BB70-F449-8D617B631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5DC4FD7-C22D-FA83-7111-D260E8BE56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F3CB399-53E3-3B02-4811-6969A17B4C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8240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nobino1.altervista.org/2013/02/22/italia-bel-paese/" TargetMode="Externa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acittafutura.it/interni/la-catastrofica-gestione-della-pandemia-nell-italia-liberista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log.keliweb.it/2015/06/google-trend-scoprire-cosa-cercano-gli-utenti-in-tempo-reale/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stitutoschweitzerlanussecundario.blogspot.com/2020/11/2020-tercer-ano-cruce-de-los-andes.html" TargetMode="External"/><Relationship Id="rId5" Type="http://schemas.openxmlformats.org/officeDocument/2006/relationships/image" Target="../media/image14.bm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 Fit Friend</a:t>
            </a:r>
            <a:endParaRPr sz="3200" b="0" u="none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2" name="Google Shape;32;p1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endParaRPr/>
          </a:p>
        </p:txBody>
      </p:sp>
      <p:pic>
        <p:nvPicPr>
          <p:cNvPr id="33" name="Google Shape;33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600200" y="1828800"/>
            <a:ext cx="2514600" cy="249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7;p1">
            <a:extLst>
              <a:ext uri="{FF2B5EF4-FFF2-40B4-BE49-F238E27FC236}">
                <a16:creationId xmlns:a16="http://schemas.microsoft.com/office/drawing/2014/main" id="{31A2B25B-A96C-6FA7-6E71-E6C0DB447A64}"/>
              </a:ext>
            </a:extLst>
          </p:cNvPr>
          <p:cNvSpPr txBox="1"/>
          <p:nvPr/>
        </p:nvSpPr>
        <p:spPr>
          <a:xfrm>
            <a:off x="466200" y="4605120"/>
            <a:ext cx="583696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Epidemiological data: ITALY</a:t>
            </a:r>
            <a:endParaRPr sz="3200" b="0" u="none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49758AD-653A-6BEF-87E3-00452D0F7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9FCDC67-9057-3C4A-F598-202CB2FAACE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467087D-AA80-C6BF-EB1F-CF4B4E8BB26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5B3D9BE2-53E7-934D-EF66-E35984807F0D}"/>
              </a:ext>
            </a:extLst>
          </p:cNvPr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410AF72-F00E-89A4-DB4C-A953029DDAA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CE197D38-4364-C2BE-842F-5440D6BBA573}"/>
              </a:ext>
            </a:extLst>
          </p:cNvPr>
          <p:cNvSpPr txBox="1"/>
          <p:nvPr/>
        </p:nvSpPr>
        <p:spPr>
          <a:xfrm>
            <a:off x="923544" y="173996"/>
            <a:ext cx="857707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u="none" strike="noStrik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National data</a:t>
            </a:r>
            <a:endParaRPr sz="2000" dirty="0"/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53F33415-CE4C-C931-EA8C-DFA6A3181F07}"/>
              </a:ext>
            </a:extLst>
          </p:cNvPr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0617CB9-996E-2063-070B-FF012B38975F}"/>
              </a:ext>
            </a:extLst>
          </p:cNvPr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 dirty="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 dirty="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 dirty="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 dirty="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chemeClr val="lt1"/>
              </a:solidFill>
            </a:endParaRPr>
          </a:p>
        </p:txBody>
      </p:sp>
      <p:sp>
        <p:nvSpPr>
          <p:cNvPr id="2" name="Google Shape;57;p3">
            <a:extLst>
              <a:ext uri="{FF2B5EF4-FFF2-40B4-BE49-F238E27FC236}">
                <a16:creationId xmlns:a16="http://schemas.microsoft.com/office/drawing/2014/main" id="{B6AB7C3D-49D3-2FC7-626D-850364C0F506}"/>
              </a:ext>
            </a:extLst>
          </p:cNvPr>
          <p:cNvSpPr txBox="1"/>
          <p:nvPr/>
        </p:nvSpPr>
        <p:spPr>
          <a:xfrm>
            <a:off x="3835288" y="603504"/>
            <a:ext cx="6104233" cy="2128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just" fontAlgn="base">
              <a:buFont typeface="Wingdings" panose="05000000000000000000" pitchFamily="2" charset="2"/>
              <a:buChar char="§"/>
            </a:pPr>
            <a:r>
              <a:rPr lang="en" sz="2000" dirty="0">
                <a:latin typeface="Degular Text"/>
              </a:rPr>
              <a:t>In </a:t>
            </a:r>
            <a:r>
              <a:rPr lang="en" sz="2000" dirty="0">
                <a:solidFill>
                  <a:srgbClr val="E88F25"/>
                </a:solidFill>
                <a:latin typeface="Degular Text"/>
              </a:rPr>
              <a:t>Italy</a:t>
            </a:r>
            <a:r>
              <a:rPr lang="en" sz="2000" dirty="0">
                <a:latin typeface="Degular Text"/>
              </a:rPr>
              <a:t> it is estimated that about 3 million people suffer from eating disorders, equal to about 5% of the population. </a:t>
            </a:r>
          </a:p>
          <a:p>
            <a:pPr algn="just" fontAlgn="base"/>
            <a:endParaRPr lang="en" sz="2000" dirty="0">
              <a:latin typeface="Degular Text"/>
            </a:endParaRPr>
          </a:p>
          <a:p>
            <a:pPr algn="just" fontAlgn="base">
              <a:buFont typeface="Wingdings" panose="05000000000000000000" pitchFamily="2" charset="2"/>
              <a:buChar char="§"/>
            </a:pPr>
            <a:r>
              <a:rPr lang="en-US" sz="2000" dirty="0">
                <a:latin typeface="Degular Text"/>
              </a:rPr>
              <a:t>Historically, eating disorders mainly affected </a:t>
            </a:r>
            <a:r>
              <a:rPr lang="en-US" sz="2000" dirty="0">
                <a:solidFill>
                  <a:srgbClr val="E88F25"/>
                </a:solidFill>
                <a:latin typeface="Degular Text"/>
              </a:rPr>
              <a:t>between the ages of 14 and 25</a:t>
            </a:r>
            <a:r>
              <a:rPr lang="en-US" sz="2000" dirty="0">
                <a:latin typeface="Degular Text"/>
              </a:rPr>
              <a:t>, manifesting themselves at two critical moments: puberty and the transition to adulthood.</a:t>
            </a:r>
          </a:p>
          <a:p>
            <a:pPr algn="just" fontAlgn="base"/>
            <a:endParaRPr lang="en-US" sz="2000" dirty="0">
              <a:latin typeface="Degular Text"/>
            </a:endParaRPr>
          </a:p>
          <a:p>
            <a:pPr algn="just" fontAlgn="base">
              <a:buFont typeface="Wingdings" panose="05000000000000000000" pitchFamily="2" charset="2"/>
              <a:buChar char="§"/>
            </a:pPr>
            <a:r>
              <a:rPr lang="en-US" sz="2000" dirty="0">
                <a:latin typeface="Degular Text"/>
              </a:rPr>
              <a:t>There are typical differences in incidence between the sexes:</a:t>
            </a:r>
          </a:p>
          <a:p>
            <a:pPr algn="just" fontAlgn="base">
              <a:buFont typeface="Wingdings" panose="05000000000000000000" pitchFamily="2" charset="2"/>
              <a:buChar char="§"/>
            </a:pPr>
            <a:endParaRPr lang="en-US" sz="2000" dirty="0">
              <a:latin typeface="Degular Text"/>
            </a:endParaRPr>
          </a:p>
          <a:p>
            <a:pPr algn="just" fontAlgn="base">
              <a:buFont typeface="Wingdings" panose="05000000000000000000" pitchFamily="2" charset="2"/>
              <a:buChar char="§"/>
            </a:pPr>
            <a:endParaRPr lang="en" sz="2000" dirty="0">
              <a:latin typeface="Degular Text"/>
            </a:endParaRPr>
          </a:p>
          <a:p>
            <a:pPr algn="just" fontAlgn="base">
              <a:buFont typeface="Wingdings" panose="05000000000000000000" pitchFamily="2" charset="2"/>
              <a:buChar char="§"/>
            </a:pPr>
            <a:endParaRPr lang="it-IT" sz="2000" dirty="0">
              <a:latin typeface="Degular Text"/>
            </a:endParaRPr>
          </a:p>
        </p:txBody>
      </p:sp>
      <p:pic>
        <p:nvPicPr>
          <p:cNvPr id="4" name="Immagine 3" descr="Immagine che contiene mappa, testo, atlante">
            <a:extLst>
              <a:ext uri="{FF2B5EF4-FFF2-40B4-BE49-F238E27FC236}">
                <a16:creationId xmlns:a16="http://schemas.microsoft.com/office/drawing/2014/main" id="{2C35C276-A11F-D458-AB8A-4F0053BC0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4269" y="875695"/>
            <a:ext cx="2336292" cy="3200400"/>
          </a:xfrm>
          <a:prstGeom prst="rect">
            <a:avLst/>
          </a:prstGeom>
        </p:spPr>
      </p:pic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9BB622E-9D05-D16C-3E4C-9263F03BC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89755"/>
              </p:ext>
            </p:extLst>
          </p:nvPr>
        </p:nvGraphicFramePr>
        <p:xfrm>
          <a:off x="4666575" y="3800235"/>
          <a:ext cx="4916337" cy="99454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511967">
                  <a:extLst>
                    <a:ext uri="{9D8B030D-6E8A-4147-A177-3AD203B41FA5}">
                      <a16:colId xmlns:a16="http://schemas.microsoft.com/office/drawing/2014/main" val="466577887"/>
                    </a:ext>
                  </a:extLst>
                </a:gridCol>
                <a:gridCol w="1368644">
                  <a:extLst>
                    <a:ext uri="{9D8B030D-6E8A-4147-A177-3AD203B41FA5}">
                      <a16:colId xmlns:a16="http://schemas.microsoft.com/office/drawing/2014/main" val="2681033234"/>
                    </a:ext>
                  </a:extLst>
                </a:gridCol>
                <a:gridCol w="2035726">
                  <a:extLst>
                    <a:ext uri="{9D8B030D-6E8A-4147-A177-3AD203B41FA5}">
                      <a16:colId xmlns:a16="http://schemas.microsoft.com/office/drawing/2014/main" val="1252391812"/>
                    </a:ext>
                  </a:extLst>
                </a:gridCol>
              </a:tblGrid>
              <a:tr h="2758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kern="100" dirty="0">
                          <a:effectLst/>
                          <a:latin typeface="Degular Text"/>
                        </a:rPr>
                        <a:t> 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FEMALES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MALES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80664913"/>
                  </a:ext>
                </a:extLst>
              </a:tr>
              <a:tr h="3712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>
                          <a:effectLst/>
                          <a:latin typeface="Degular Text"/>
                        </a:rPr>
                        <a:t>ANOREXIA</a:t>
                      </a:r>
                      <a:endParaRPr lang="it-IT" sz="2000" kern="10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8/100.000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0,02-1,4/100.000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90269893"/>
                  </a:ext>
                </a:extLst>
              </a:tr>
              <a:tr h="2758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BULIMIA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12/100.000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000" kern="100" dirty="0">
                          <a:effectLst/>
                          <a:latin typeface="Degular Text"/>
                        </a:rPr>
                        <a:t>0,8/100.000</a:t>
                      </a:r>
                      <a:endParaRPr lang="it-IT" sz="20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55" marR="74655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719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506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E747972A-112E-7718-F21D-4A2F41577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1A69550-D9D2-150B-7C9E-4091B27ADA3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720A081-E2EA-F55D-F4F3-798F5BEA313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BA9ED4B4-FD05-EA44-11E4-4126FED12D2A}"/>
              </a:ext>
            </a:extLst>
          </p:cNvPr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4E91D6FA-625A-3DBC-5AA1-2A91235A0E2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0E1F5DE1-F99C-DEC9-F779-31438DE3B431}"/>
              </a:ext>
            </a:extLst>
          </p:cNvPr>
          <p:cNvSpPr txBox="1"/>
          <p:nvPr/>
        </p:nvSpPr>
        <p:spPr>
          <a:xfrm>
            <a:off x="923544" y="173996"/>
            <a:ext cx="857707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rgbClr val="E98E24"/>
                </a:solidFill>
              </a:rPr>
              <a:t>Pre/post pandemic increase</a:t>
            </a:r>
            <a:endParaRPr dirty="0"/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3EC51EA5-7FCE-03D6-0ADA-4A92A55705F8}"/>
              </a:ext>
            </a:extLst>
          </p:cNvPr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74C9E14-F635-3FD9-381B-9B3A3A7DE604}"/>
              </a:ext>
            </a:extLst>
          </p:cNvPr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  <p:pic>
        <p:nvPicPr>
          <p:cNvPr id="8" name="Segnaposto contenuto 7" descr="Immagine che contiene sfera, World, globo, pianeta">
            <a:extLst>
              <a:ext uri="{FF2B5EF4-FFF2-40B4-BE49-F238E27FC236}">
                <a16:creationId xmlns:a16="http://schemas.microsoft.com/office/drawing/2014/main" id="{F202F5F7-0E06-9F13-304B-DE76CEDB82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8188" r="10932"/>
          <a:stretch/>
        </p:blipFill>
        <p:spPr>
          <a:xfrm>
            <a:off x="128033" y="1217561"/>
            <a:ext cx="3419840" cy="28949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C5FB50-74ED-B2DD-606B-48F4F32A59F3}"/>
              </a:ext>
            </a:extLst>
          </p:cNvPr>
          <p:cNvSpPr txBox="1"/>
          <p:nvPr/>
        </p:nvSpPr>
        <p:spPr>
          <a:xfrm>
            <a:off x="4007358" y="1786337"/>
            <a:ext cx="51983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The free-toll number for the ED-related emergencies has increased by 44% of calls in April compared to the months January/February 2020, suggesting not only the worsening of symptoms. who is affected by the disorders, but also the possible emergence of new cases.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548718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392C150-BEB3-2083-7AAF-DF86F0979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DA8D20B-798D-E0B0-B6DB-46BA0EE9CC6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B90F9BE-C87C-B473-54ED-56AD0FA4078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25494FC5-311B-D2DE-62B9-F7CE99E080A7}"/>
              </a:ext>
            </a:extLst>
          </p:cNvPr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78E134F-9FD9-3C0F-08BF-CA85AECE65F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E9A1FE3E-E169-7DCE-31AD-3F9A6AD666D2}"/>
              </a:ext>
            </a:extLst>
          </p:cNvPr>
          <p:cNvSpPr txBox="1"/>
          <p:nvPr/>
        </p:nvSpPr>
        <p:spPr>
          <a:xfrm>
            <a:off x="237744" y="173996"/>
            <a:ext cx="974750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" sz="2600" dirty="0">
                <a:solidFill>
                  <a:srgbClr val="E98E24"/>
                </a:solidFill>
              </a:rPr>
              <a:t>New cases of eating disorders detected by the territorial services</a:t>
            </a:r>
            <a:endParaRPr lang="it-IT" sz="2600" dirty="0">
              <a:solidFill>
                <a:srgbClr val="E98E24"/>
              </a:solidFill>
            </a:endParaRPr>
          </a:p>
        </p:txBody>
      </p: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4A7E233-9BDC-47D9-8B02-F20D9B9EA53D}"/>
              </a:ext>
            </a:extLst>
          </p:cNvPr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D1C0873-5212-8858-CB12-0378DFDB9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647" y="706889"/>
            <a:ext cx="7534657" cy="398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54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F30ACAC-30B1-9B4F-EF12-457CFDAC0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03BE7FF-C31C-3B0E-7AB4-9B37A082817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68DCBFC-1894-AF8A-065B-0B93305271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1EB7006-0BC0-8E0A-EDCC-D60AF8B24E64}"/>
              </a:ext>
            </a:extLst>
          </p:cNvPr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406ED3C-6076-46CB-AE7D-E591E2494AB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2678C4BD-3960-5A94-E2B0-6EE0294DF613}"/>
              </a:ext>
            </a:extLst>
          </p:cNvPr>
          <p:cNvSpPr txBox="1"/>
          <p:nvPr/>
        </p:nvSpPr>
        <p:spPr>
          <a:xfrm>
            <a:off x="923544" y="173996"/>
            <a:ext cx="857707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u="none" strike="noStrik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Two important news</a:t>
            </a:r>
            <a:endParaRPr sz="2000" dirty="0"/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4F70FF90-920E-6461-02E5-802737EA35F2}"/>
              </a:ext>
            </a:extLst>
          </p:cNvPr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D1EDD51-3F57-ED65-3270-8291C9E0986D}"/>
              </a:ext>
            </a:extLst>
          </p:cNvPr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75B22BF7-2AB4-8325-76DA-57B0A8DCA22E}"/>
              </a:ext>
            </a:extLst>
          </p:cNvPr>
          <p:cNvGrpSpPr/>
          <p:nvPr/>
        </p:nvGrpSpPr>
        <p:grpSpPr>
          <a:xfrm>
            <a:off x="3772296" y="1022433"/>
            <a:ext cx="2397148" cy="2177968"/>
            <a:chOff x="-138885" y="-683937"/>
            <a:chExt cx="2397148" cy="3444782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A935D5C8-47EB-11F4-F975-656DB958B92A}"/>
                </a:ext>
              </a:extLst>
            </p:cNvPr>
            <p:cNvSpPr/>
            <p:nvPr/>
          </p:nvSpPr>
          <p:spPr>
            <a:xfrm>
              <a:off x="0" y="0"/>
              <a:ext cx="2258263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24D02E5C-11B7-4AA8-408D-49F16CFBDF5C}"/>
                </a:ext>
              </a:extLst>
            </p:cNvPr>
            <p:cNvSpPr txBox="1"/>
            <p:nvPr/>
          </p:nvSpPr>
          <p:spPr>
            <a:xfrm>
              <a:off x="-138885" y="-683937"/>
              <a:ext cx="2258263" cy="2760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" sz="2400" b="1" i="0" kern="1200" dirty="0"/>
                <a:t>Lowering the age of onset of disorders</a:t>
              </a:r>
              <a:r>
                <a:rPr lang="en" sz="2400" kern="1200" dirty="0"/>
                <a:t>: 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9740178-4DBF-1C15-1BEB-1ADBF833DA79}"/>
              </a:ext>
            </a:extLst>
          </p:cNvPr>
          <p:cNvGrpSpPr/>
          <p:nvPr/>
        </p:nvGrpSpPr>
        <p:grpSpPr>
          <a:xfrm>
            <a:off x="5766644" y="1092201"/>
            <a:ext cx="4209460" cy="1377053"/>
            <a:chOff x="1992312" y="-585165"/>
            <a:chExt cx="4625617" cy="1932694"/>
          </a:xfrm>
        </p:grpSpPr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F1EB067-A41D-D9AA-91AC-4845192A94D7}"/>
                </a:ext>
              </a:extLst>
            </p:cNvPr>
            <p:cNvSpPr/>
            <p:nvPr/>
          </p:nvSpPr>
          <p:spPr>
            <a:xfrm>
              <a:off x="2340007" y="64168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5377660B-3E15-5659-5BCC-01DAD7E7CC24}"/>
                </a:ext>
              </a:extLst>
            </p:cNvPr>
            <p:cNvSpPr txBox="1"/>
            <p:nvPr/>
          </p:nvSpPr>
          <p:spPr>
            <a:xfrm>
              <a:off x="1992312" y="-585165"/>
              <a:ext cx="4625617" cy="1283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t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" sz="1900" b="0" i="0" kern="1200" dirty="0"/>
                <a:t>30% of new patients in 2023 are under the age of 14.</a:t>
              </a:r>
              <a:endParaRPr lang="en-US" sz="1900" b="0" i="0" kern="1200" dirty="0"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AF436785-815E-AF6F-092A-6155BF766366}"/>
              </a:ext>
            </a:extLst>
          </p:cNvPr>
          <p:cNvGrpSpPr/>
          <p:nvPr/>
        </p:nvGrpSpPr>
        <p:grpSpPr>
          <a:xfrm>
            <a:off x="5790548" y="1745137"/>
            <a:ext cx="4292267" cy="1346617"/>
            <a:chOff x="2325662" y="1348441"/>
            <a:chExt cx="4292267" cy="1346617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DAA48B2A-C011-0E2A-8E18-5ADDB43A914C}"/>
                </a:ext>
              </a:extLst>
            </p:cNvPr>
            <p:cNvSpPr/>
            <p:nvPr/>
          </p:nvSpPr>
          <p:spPr>
            <a:xfrm>
              <a:off x="2340007" y="1411697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17916C6-E2E1-C5E2-6507-16C2A2F7C3E7}"/>
                </a:ext>
              </a:extLst>
            </p:cNvPr>
            <p:cNvSpPr txBox="1"/>
            <p:nvPr/>
          </p:nvSpPr>
          <p:spPr>
            <a:xfrm>
              <a:off x="2325662" y="1348441"/>
              <a:ext cx="4277922" cy="12833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t" anchorCtr="0">
              <a:noAutofit/>
            </a:bodyPr>
            <a:lstStyle/>
            <a:p>
              <a:pPr marL="0" lvl="0" indent="0" algn="just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" sz="1900" kern="1200" dirty="0"/>
                <a:t>In recent years, there has been a worrying increase in cases in childhood, with children aged 8-9 showing symptoms usually typical of adolescents.</a:t>
              </a:r>
              <a:endParaRPr lang="en-US" sz="1900" kern="1200" dirty="0"/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AD0FAAC-1A5A-FDF2-FA4E-C245FEB4AE39}"/>
              </a:ext>
            </a:extLst>
          </p:cNvPr>
          <p:cNvGrpSpPr/>
          <p:nvPr/>
        </p:nvGrpSpPr>
        <p:grpSpPr>
          <a:xfrm>
            <a:off x="3771336" y="2728229"/>
            <a:ext cx="2282231" cy="2300972"/>
            <a:chOff x="-145820" y="2624807"/>
            <a:chExt cx="2424245" cy="2896883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26F44069-DF07-61A2-4429-DCAA8D0F2948}"/>
                </a:ext>
              </a:extLst>
            </p:cNvPr>
            <p:cNvSpPr/>
            <p:nvPr/>
          </p:nvSpPr>
          <p:spPr>
            <a:xfrm>
              <a:off x="0" y="2760845"/>
              <a:ext cx="1893464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762631BA-B101-57B0-D20C-5550918ABCF5}"/>
                </a:ext>
              </a:extLst>
            </p:cNvPr>
            <p:cNvSpPr txBox="1"/>
            <p:nvPr/>
          </p:nvSpPr>
          <p:spPr>
            <a:xfrm>
              <a:off x="-145820" y="2624807"/>
              <a:ext cx="2424245" cy="27608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marL="0" lvl="0" indent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" sz="2400" b="1" kern="1200" dirty="0"/>
                <a:t>Increase in the male population:</a:t>
              </a:r>
              <a:endParaRPr lang="en-US" sz="2400" b="1" kern="1200" dirty="0"/>
            </a:p>
          </p:txBody>
        </p: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B9FEB150-806C-97B6-E143-6C7CFE74F7B7}"/>
              </a:ext>
            </a:extLst>
          </p:cNvPr>
          <p:cNvGrpSpPr/>
          <p:nvPr/>
        </p:nvGrpSpPr>
        <p:grpSpPr>
          <a:xfrm>
            <a:off x="5819782" y="3205854"/>
            <a:ext cx="4277922" cy="1502379"/>
            <a:chOff x="1678637" y="2690752"/>
            <a:chExt cx="4936505" cy="2702871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8EE44975-B96D-74A5-7030-FDF4C2D16928}"/>
                </a:ext>
              </a:extLst>
            </p:cNvPr>
            <p:cNvSpPr/>
            <p:nvPr/>
          </p:nvSpPr>
          <p:spPr>
            <a:xfrm>
              <a:off x="1981995" y="2886215"/>
              <a:ext cx="4633147" cy="25074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B410EC10-1CC1-D96A-F359-A9DEFA17F949}"/>
                </a:ext>
              </a:extLst>
            </p:cNvPr>
            <p:cNvSpPr txBox="1"/>
            <p:nvPr/>
          </p:nvSpPr>
          <p:spPr>
            <a:xfrm>
              <a:off x="1678637" y="2690752"/>
              <a:ext cx="4633147" cy="2099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marL="0" lvl="0" indent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" sz="1900" kern="1200" dirty="0"/>
                <a:t>10% of cases between the ages of 12 and 17 concern the male population.</a:t>
              </a:r>
              <a:endParaRPr lang="en-US" sz="1900" kern="1200" dirty="0"/>
            </a:p>
          </p:txBody>
        </p:sp>
      </p:grpSp>
      <p:pic>
        <p:nvPicPr>
          <p:cNvPr id="18" name="Immagine 17" descr="Immagine che contiene design, arte">
            <a:extLst>
              <a:ext uri="{FF2B5EF4-FFF2-40B4-BE49-F238E27FC236}">
                <a16:creationId xmlns:a16="http://schemas.microsoft.com/office/drawing/2014/main" id="{F11AEAAE-8CF2-B46A-1EB1-1301F9790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50733" y="1454853"/>
            <a:ext cx="3513074" cy="263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6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923544" y="173996"/>
            <a:ext cx="857707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u="none" strike="noStrik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Underestimated numbers</a:t>
            </a:r>
            <a:endParaRPr sz="2000"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708875" y="1088396"/>
            <a:ext cx="6267571" cy="2340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Feelings of </a:t>
            </a:r>
            <a:r>
              <a:rPr lang="it-IT" sz="2000" b="0" u="none" strike="noStrik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shame</a:t>
            </a: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000" b="0" u="none" strike="noStrik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guilty</a:t>
            </a: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Wingdings" panose="05000000000000000000" pitchFamily="2" charset="2"/>
              </a:rPr>
              <a:t> delay in </a:t>
            </a:r>
            <a:r>
              <a:rPr lang="it-IT" sz="2000" b="0" u="none" strike="noStrik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Wingdings" panose="05000000000000000000" pitchFamily="2" charset="2"/>
              </a:rPr>
              <a:t>asking</a:t>
            </a: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Wingdings" panose="05000000000000000000" pitchFamily="2" charset="2"/>
              </a:rPr>
              <a:t> for help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sz="2000" dirty="0">
              <a:sym typeface="Wingdings" panose="05000000000000000000" pitchFamily="2" charset="2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Wingdings" panose="05000000000000000000" pitchFamily="2" charset="2"/>
              </a:rPr>
              <a:t>Delay in </a:t>
            </a:r>
            <a:r>
              <a:rPr lang="it-IT" sz="2000" b="0" u="none" strike="noStrik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Wingdings" panose="05000000000000000000" pitchFamily="2" charset="2"/>
              </a:rPr>
              <a:t>diagnosis</a:t>
            </a:r>
            <a:endParaRPr sz="2000" b="0" u="none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  <p:pic>
        <p:nvPicPr>
          <p:cNvPr id="5" name="Immagine 4" descr="Immagine che contiene natura, iceberg, nuvola, Calotta polare">
            <a:extLst>
              <a:ext uri="{FF2B5EF4-FFF2-40B4-BE49-F238E27FC236}">
                <a16:creationId xmlns:a16="http://schemas.microsoft.com/office/drawing/2014/main" id="{DDCAE862-D2D5-C03A-14DB-880618D5DC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7054" r="19020" b="8"/>
          <a:stretch/>
        </p:blipFill>
        <p:spPr>
          <a:xfrm>
            <a:off x="104176" y="1014791"/>
            <a:ext cx="3502150" cy="3475995"/>
          </a:xfrm>
          <a:prstGeom prst="rect">
            <a:avLst/>
          </a:prstGeom>
          <a:noFill/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C542764-1CE8-1B1B-5E4E-83D8DE4F0EAD}"/>
              </a:ext>
            </a:extLst>
          </p:cNvPr>
          <p:cNvSpPr txBox="1"/>
          <p:nvPr/>
        </p:nvSpPr>
        <p:spPr>
          <a:xfrm>
            <a:off x="3657599" y="3379035"/>
            <a:ext cx="64230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801"/>
            <a:r>
              <a:rPr lang="en" sz="2000" dirty="0"/>
              <a:t>IMPORTANCE OF EARLY DIAGNOSIS AND TREATMENT 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517</Words>
  <Application>Microsoft Office PowerPoint</Application>
  <PresentationFormat>Personalizzato</PresentationFormat>
  <Paragraphs>44</Paragraphs>
  <Slides>6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3" baseType="lpstr">
      <vt:lpstr>Arial</vt:lpstr>
      <vt:lpstr>Calibri</vt:lpstr>
      <vt:lpstr>Degular Text</vt:lpstr>
      <vt:lpstr>Roboto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Dell</dc:creator>
  <cp:lastModifiedBy>Marzia PP Boto</cp:lastModifiedBy>
  <cp:revision>2</cp:revision>
  <dcterms:created xsi:type="dcterms:W3CDTF">2025-02-21T17:30:07Z</dcterms:created>
  <dcterms:modified xsi:type="dcterms:W3CDTF">2025-04-27T21:14:56Z</dcterms:modified>
</cp:coreProperties>
</file>